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</p:sldIdLst>
  <p:sldSz cx="12193588" cy="6858000"/>
  <p:notesSz cx="7104063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39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3225" y="982663"/>
            <a:ext cx="6294438" cy="354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98498" y="4868548"/>
            <a:ext cx="4908711" cy="39303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4128063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982663"/>
            <a:ext cx="62992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499" y="4868549"/>
            <a:ext cx="4910355" cy="393215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26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982663"/>
            <a:ext cx="62992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499" y="4868549"/>
            <a:ext cx="4910355" cy="393215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24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982663"/>
            <a:ext cx="62992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499" y="4868549"/>
            <a:ext cx="4910355" cy="393215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982663"/>
            <a:ext cx="62992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499" y="4868549"/>
            <a:ext cx="4910355" cy="393215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56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982663"/>
            <a:ext cx="62992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499" y="4868549"/>
            <a:ext cx="4910355" cy="393215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7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982663"/>
            <a:ext cx="62992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499" y="4868549"/>
            <a:ext cx="4910355" cy="393215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85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982663"/>
            <a:ext cx="62992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499" y="4868549"/>
            <a:ext cx="4910355" cy="393215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65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3106B-CAC2-442F-9FF3-900DEC579D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9F669-3E8B-4D72-907A-E59421A377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7313" cy="58102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02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BBC92-977D-4741-B2ED-2A7CEA8942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0312A-3777-4286-BBC2-9355F640B0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BBA8F-5E73-4B93-8D65-E3612CAC63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49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1600" cy="4349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837A-9921-4D8D-9AAF-BF888DF8AF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97668-DF9C-48BB-AFAF-F846BFFB2C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25A1D-312E-47A9-AAF4-9944BBA66D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D80F-D703-4D1D-96AC-9E03F9DA7F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B6C84-51BD-4A76-9F97-5147EFF960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B36A1-DEF9-4656-866C-38B882588B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4013" cy="1323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4013" cy="434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EE013E33-7A33-4A9A-A1DB-17E901C551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 eaLnBrk="1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3600" b="1" i="1" dirty="0">
                <a:solidFill>
                  <a:schemeClr val="tx1"/>
                </a:solidFill>
                <a:latin typeface="Arial" charset="0"/>
                <a:cs typeface="Arial Unicode MS" charset="0"/>
              </a:rPr>
              <a:t>Premio Giovane Dirigente </a:t>
            </a:r>
            <a:r>
              <a:rPr lang="it-IT" sz="3600" b="1" i="1" dirty="0" smtClean="0">
                <a:solidFill>
                  <a:schemeClr val="tx1"/>
                </a:solidFill>
                <a:latin typeface="Arial" charset="0"/>
                <a:cs typeface="Arial Unicode MS" charset="0"/>
              </a:rPr>
              <a:t>2018</a:t>
            </a:r>
            <a:r>
              <a:rPr lang="it-IT" sz="3600" b="1" i="1" dirty="0">
                <a:solidFill>
                  <a:schemeClr val="tx1"/>
                </a:solidFill>
                <a:latin typeface="Arial" charset="0"/>
                <a:cs typeface="Arial Unicode MS" charset="0"/>
              </a:rPr>
              <a:t/>
            </a:r>
            <a:br>
              <a:rPr lang="it-IT" sz="3600" b="1" i="1" dirty="0">
                <a:solidFill>
                  <a:schemeClr val="tx1"/>
                </a:solidFill>
                <a:latin typeface="Arial" charset="0"/>
                <a:cs typeface="Arial Unicode MS" charset="0"/>
              </a:rPr>
            </a:br>
            <a:endParaRPr lang="it-IT" sz="3600" b="1" i="1" dirty="0">
              <a:solidFill>
                <a:schemeClr val="tx1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524000" y="3602038"/>
            <a:ext cx="9144000" cy="165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400">
                <a:solidFill>
                  <a:schemeClr val="tx1"/>
                </a:solidFill>
                <a:latin typeface="Arial" charset="0"/>
              </a:rPr>
              <a:t>Le nuove generazioni per il successo</a:t>
            </a: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400">
                <a:solidFill>
                  <a:schemeClr val="tx1"/>
                </a:solidFill>
                <a:latin typeface="Arial" charset="0"/>
              </a:rPr>
              <a:t> e </a:t>
            </a: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400">
                <a:solidFill>
                  <a:schemeClr val="tx1"/>
                </a:solidFill>
                <a:latin typeface="Arial" charset="0"/>
              </a:rPr>
              <a:t> la competitività del sistema Paese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5575" y="344488"/>
            <a:ext cx="6800850" cy="77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CasellaDiTesto 1"/>
          <p:cNvSpPr txBox="1"/>
          <p:nvPr/>
        </p:nvSpPr>
        <p:spPr>
          <a:xfrm>
            <a:off x="3648522" y="6460883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Documento riservato di cui ne è vietata la diffusione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3100" b="1" i="1" dirty="0" smtClean="0">
                <a:solidFill>
                  <a:schemeClr val="tx1"/>
                </a:solidFill>
                <a:latin typeface="Arial" charset="0"/>
                <a:cs typeface="Arial Unicode MS" charset="0"/>
              </a:rPr>
              <a:t>Vision (cosa ci prefiggiamo)</a:t>
            </a:r>
            <a:endParaRPr lang="it-IT" sz="3100" b="1" i="1" dirty="0">
              <a:solidFill>
                <a:schemeClr val="tx1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38200" y="1584325"/>
            <a:ext cx="10515600" cy="4592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70000"/>
              </a:lnSpc>
              <a:spcBef>
                <a:spcPts val="1000"/>
              </a:spcBef>
              <a:buSzPct val="45000"/>
              <a:buFont typeface="Wingdings" panose="05000000000000000000" pitchFamily="2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Riconoscere ai giovani il loro ruolo di protagonisti per lo </a:t>
            </a: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sviluppo 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e la </a:t>
            </a: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crescita 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dell’Italia</a:t>
            </a:r>
          </a:p>
          <a:p>
            <a:pPr eaLnBrk="1">
              <a:lnSpc>
                <a:spcPct val="70000"/>
              </a:lnSpc>
              <a:spcBef>
                <a:spcPts val="1000"/>
              </a:spcBef>
              <a:buSzPct val="45000"/>
              <a:buFont typeface="Wingdings" panose="05000000000000000000" pitchFamily="2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Sottolineare i meriti di coloro che apportano </a:t>
            </a: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valore aggiunto</a:t>
            </a:r>
          </a:p>
          <a:p>
            <a:pPr eaLnBrk="1">
              <a:lnSpc>
                <a:spcPct val="70000"/>
              </a:lnSpc>
              <a:spcBef>
                <a:spcPts val="1000"/>
              </a:spcBef>
              <a:buSzPct val="45000"/>
              <a:buFont typeface="Wingdings" panose="05000000000000000000" pitchFamily="2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Premiare chi ha fatto del </a:t>
            </a: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senso di responsabilità 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e delle proprie passioni uno stile di vita</a:t>
            </a:r>
          </a:p>
          <a:p>
            <a:pPr eaLnBrk="1">
              <a:lnSpc>
                <a:spcPct val="70000"/>
              </a:lnSpc>
              <a:spcBef>
                <a:spcPts val="1000"/>
              </a:spcBef>
              <a:buSzPct val="45000"/>
              <a:buFont typeface="Wingdings" panose="05000000000000000000" pitchFamily="2" charset="2"/>
              <a:buChar char=""/>
              <a:defRPr/>
            </a:pP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Incentivare 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i premiati a fare ancora di più, nei rispettivi campi di azione.</a:t>
            </a:r>
          </a:p>
          <a:p>
            <a:pPr eaLnBrk="1">
              <a:lnSpc>
                <a:spcPct val="70000"/>
              </a:lnSpc>
              <a:spcBef>
                <a:spcPts val="1000"/>
              </a:spcBef>
              <a:buSzPct val="45000"/>
              <a:buFont typeface="Wingdings" panose="05000000000000000000" pitchFamily="2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Fornire ai giovani l’occasione di </a:t>
            </a: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confrontarsi</a:t>
            </a:r>
          </a:p>
          <a:p>
            <a:pPr eaLnBrk="1">
              <a:lnSpc>
                <a:spcPct val="70000"/>
              </a:lnSpc>
              <a:spcBef>
                <a:spcPts val="1000"/>
              </a:spcBef>
              <a:buSzPct val="45000"/>
              <a:buFont typeface="Wingdings" panose="05000000000000000000" pitchFamily="2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Sostenere lo </a:t>
            </a: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scambio culturale e professionale</a:t>
            </a:r>
          </a:p>
          <a:p>
            <a:pPr eaLnBrk="1">
              <a:lnSpc>
                <a:spcPct val="70000"/>
              </a:lnSpc>
              <a:spcBef>
                <a:spcPts val="1000"/>
              </a:spcBef>
              <a:buSzPct val="45000"/>
              <a:buFont typeface="Wingdings" panose="05000000000000000000" pitchFamily="2" charset="2"/>
              <a:buChar char=""/>
              <a:defRPr/>
            </a:pP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Creare 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dinamismo associativo e istituzionale</a:t>
            </a:r>
          </a:p>
          <a:p>
            <a:pPr eaLnBrk="1">
              <a:lnSpc>
                <a:spcPct val="70000"/>
              </a:lnSpc>
              <a:spcBef>
                <a:spcPts val="1000"/>
              </a:spcBef>
              <a:buSzPct val="45000"/>
              <a:buFont typeface="Wingdings" panose="05000000000000000000" pitchFamily="2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Chiedere a coloro che hanno acquisito esperienza e conoscenza </a:t>
            </a: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indicazioni sulle vie da percorrere</a:t>
            </a:r>
          </a:p>
          <a:p>
            <a:pPr eaLnBrk="1">
              <a:lnSpc>
                <a:spcPct val="70000"/>
              </a:lnSpc>
              <a:spcBef>
                <a:spcPts val="1000"/>
              </a:spcBef>
              <a:buSzPct val="45000"/>
              <a:buFont typeface="Wingdings" panose="05000000000000000000" pitchFamily="2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Offrire riflessioni capaci di stimolare l’</a:t>
            </a: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intraprendenza 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delle nuove generazioni</a:t>
            </a:r>
          </a:p>
          <a:p>
            <a:pPr eaLnBrk="1">
              <a:lnSpc>
                <a:spcPct val="70000"/>
              </a:lnSpc>
              <a:spcBef>
                <a:spcPts val="1000"/>
              </a:spcBef>
              <a:buSzPct val="45000"/>
              <a:buFont typeface="Wingdings" panose="05000000000000000000" pitchFamily="2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Rinnovare la </a:t>
            </a: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coesione generazionale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3700" y="365125"/>
            <a:ext cx="2511425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3648522" y="6460883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Documento riservato di cui ne è vietata la diffusione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3100" b="1" i="1" dirty="0" err="1" smtClean="0">
                <a:solidFill>
                  <a:schemeClr val="tx1"/>
                </a:solidFill>
                <a:latin typeface="Arial" charset="0"/>
                <a:cs typeface="Arial Unicode MS" charset="0"/>
              </a:rPr>
              <a:t>Mission</a:t>
            </a:r>
            <a:r>
              <a:rPr lang="it-IT" sz="3100" b="1" i="1" dirty="0" smtClean="0">
                <a:solidFill>
                  <a:schemeClr val="tx1"/>
                </a:solidFill>
                <a:latin typeface="Arial" charset="0"/>
                <a:cs typeface="Arial Unicode MS" charset="0"/>
              </a:rPr>
              <a:t> (come lo realizziamo)</a:t>
            </a:r>
            <a:endParaRPr lang="it-IT" sz="3100" b="1" i="1" dirty="0">
              <a:solidFill>
                <a:schemeClr val="tx1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838200" y="1689100"/>
            <a:ext cx="10515600" cy="4486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431800" indent="-323850" algn="just" eaLnBrk="1">
              <a:lnSpc>
                <a:spcPct val="70000"/>
              </a:lnSpc>
              <a:spcBef>
                <a:spcPts val="1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Il Premio Giovane Dirigente </a:t>
            </a:r>
            <a:r>
              <a:rPr lang="it-IT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2018 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è destinato a riconoscere i manager che danno un </a:t>
            </a:r>
            <a:r>
              <a:rPr lang="it-IT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contributo significativo al successo delle loro imprese 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nel proprio settore di riferimento.</a:t>
            </a:r>
          </a:p>
          <a:p>
            <a:pPr marL="431800" indent="-323850" algn="just" eaLnBrk="1">
              <a:lnSpc>
                <a:spcPct val="70000"/>
              </a:lnSpc>
              <a:spcBef>
                <a:spcPts val="1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Tutti i </a:t>
            </a:r>
            <a:r>
              <a:rPr lang="it-IT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dirigenti iscritti a </a:t>
            </a:r>
            <a:r>
              <a:rPr lang="it-IT" sz="2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Federmanager</a:t>
            </a:r>
            <a:r>
              <a:rPr lang="it-IT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con </a:t>
            </a:r>
            <a:r>
              <a:rPr lang="it-IT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età 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massima di 43 anni sono candidati e invitati a candidarsi.</a:t>
            </a:r>
          </a:p>
          <a:p>
            <a:pPr marL="431800" indent="-323850" algn="just" eaLnBrk="1">
              <a:lnSpc>
                <a:spcPct val="70000"/>
              </a:lnSpc>
              <a:spcBef>
                <a:spcPts val="1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Le territoriali di </a:t>
            </a:r>
            <a:r>
              <a:rPr lang="it-IT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Federmanager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 avranno l’opportunità di accrescere l’interesse dei giovani dirigenti locali e di </a:t>
            </a:r>
            <a:r>
              <a:rPr lang="it-IT" sz="2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coinvolgerli</a:t>
            </a:r>
            <a:r>
              <a:rPr lang="it-IT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nelle 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iniziative di </a:t>
            </a:r>
            <a:r>
              <a:rPr lang="it-IT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Federmanager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marL="431800" indent="-323850" algn="just" eaLnBrk="1">
              <a:lnSpc>
                <a:spcPct val="70000"/>
              </a:lnSpc>
              <a:spcBef>
                <a:spcPts val="1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Dieci 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giovani </a:t>
            </a:r>
            <a:r>
              <a:rPr lang="it-IT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dirigenti saranno 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chiamati a ricevere il premio in funzione di ciò che </a:t>
            </a:r>
            <a:r>
              <a:rPr lang="it-IT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trasmettono e rappresentano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, per i meriti professionali o per le ricerche scientifiche raggiunte. I profili dei vincitori sono selezionati </a:t>
            </a:r>
            <a:r>
              <a:rPr lang="it-IT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tra tutti i giovani dirigenti che lavorano in Italia 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con il duplice obiettivo: dare un </a:t>
            </a:r>
            <a:r>
              <a:rPr lang="it-IT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riconoscimento per </a:t>
            </a:r>
            <a:r>
              <a:rPr lang="it-IT" sz="2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 risultati </a:t>
            </a:r>
            <a:r>
              <a:rPr lang="it-IT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ottenuti 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e </a:t>
            </a:r>
            <a:r>
              <a:rPr lang="it-IT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stimolare </a:t>
            </a:r>
            <a:r>
              <a:rPr lang="it-IT" sz="2200" dirty="0">
                <a:solidFill>
                  <a:schemeClr val="tx1"/>
                </a:solidFill>
                <a:latin typeface="Arial" charset="0"/>
                <a:cs typeface="Arial" charset="0"/>
              </a:rPr>
              <a:t>chi intende fare lo stesso percorso.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3700" y="365125"/>
            <a:ext cx="2511425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3648522" y="6460883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Documento riservato di cui ne è vietata la diffusione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3100" b="1" i="1" dirty="0">
                <a:solidFill>
                  <a:schemeClr val="tx1"/>
                </a:solidFill>
                <a:latin typeface="Arial" charset="0"/>
                <a:cs typeface="Arial Unicode MS" charset="0"/>
              </a:rPr>
              <a:t>Procedura di Selezione </a:t>
            </a:r>
            <a:r>
              <a:rPr lang="it-IT" sz="3100" b="1" i="1" dirty="0" smtClean="0">
                <a:solidFill>
                  <a:schemeClr val="tx1"/>
                </a:solidFill>
                <a:latin typeface="Arial" charset="0"/>
                <a:cs typeface="Arial Unicode MS" charset="0"/>
              </a:rPr>
              <a:t>1/2</a:t>
            </a:r>
            <a:endParaRPr lang="it-IT" sz="3100" b="1" i="1" dirty="0">
              <a:solidFill>
                <a:schemeClr val="tx1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La procedura di selezione sarà condotta dalla Commissione di Valutazione del Premio Giovane Dirigente 2018 di </a:t>
            </a:r>
            <a:r>
              <a:rPr lang="it-IT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Federmanger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 sull’intera base dati dei giovani dirigenti regolarmente iscritti a </a:t>
            </a:r>
            <a:r>
              <a:rPr lang="it-IT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Federmanager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 alla data del 30 maggio 2018.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La Commissione di Valutazione del Premio Giovane Dirigente 2018 di </a:t>
            </a:r>
            <a:r>
              <a:rPr lang="it-IT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Federmanager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 sarà composta da 4 Responsabili di Area e dal Coordinatore e Vice del Coordinamento Nazionale e sarà supportata nella fase finale da una società internazionale di Executive </a:t>
            </a:r>
            <a:r>
              <a:rPr lang="it-IT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Search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.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La base dati dei  giovani iscritti sarà suddivisa in 4 macro-aree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:</a:t>
            </a:r>
          </a:p>
          <a:p>
            <a:pPr algn="just" eaLnBrk="1">
              <a:lnSpc>
                <a:spcPct val="70000"/>
              </a:lnSpc>
              <a:spcBef>
                <a:spcPts val="1000"/>
              </a:spcBef>
              <a:buSzPct val="45000"/>
              <a:buFont typeface="Wingdings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Arial" charset="0"/>
              </a:rPr>
              <a:t>Nord Ovest (</a:t>
            </a:r>
            <a:r>
              <a:rPr lang="it-IT" sz="2200" dirty="0">
                <a:solidFill>
                  <a:schemeClr val="tx1"/>
                </a:solidFill>
                <a:latin typeface="Arial" charset="0"/>
                <a:ea typeface="Microsoft YaHei" charset="-122"/>
                <a:cs typeface="Arial" charset="0"/>
              </a:rPr>
              <a:t>T</a:t>
            </a:r>
            <a:r>
              <a:rPr lang="it-IT" sz="2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Arial" charset="0"/>
              </a:rPr>
              <a:t>orino), circa 350 dirigenti</a:t>
            </a:r>
          </a:p>
          <a:p>
            <a:pPr algn="just" eaLnBrk="1">
              <a:lnSpc>
                <a:spcPct val="70000"/>
              </a:lnSpc>
              <a:spcBef>
                <a:spcPts val="1000"/>
              </a:spcBef>
              <a:buSzPct val="45000"/>
              <a:buFont typeface="Wingdings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Arial" charset="0"/>
              </a:rPr>
              <a:t>Nord (Milano con la Lombardia), circa  600 dirigenti</a:t>
            </a:r>
          </a:p>
          <a:p>
            <a:pPr algn="just" eaLnBrk="1">
              <a:lnSpc>
                <a:spcPct val="70000"/>
              </a:lnSpc>
              <a:spcBef>
                <a:spcPts val="1000"/>
              </a:spcBef>
              <a:buSzPct val="45000"/>
              <a:buFont typeface="Wingdings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Arial" charset="0"/>
              </a:rPr>
              <a:t>Nord Est e Centro Nord (Bologna), circa 400 dirigenti</a:t>
            </a:r>
          </a:p>
          <a:p>
            <a:pPr algn="just" eaLnBrk="1">
              <a:lnSpc>
                <a:spcPct val="70000"/>
              </a:lnSpc>
              <a:spcBef>
                <a:spcPts val="1000"/>
              </a:spcBef>
              <a:buSzPct val="45000"/>
              <a:buFont typeface="Wingdings" charset="2"/>
              <a:buChar char="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Arial" charset="0"/>
              </a:rPr>
              <a:t>Centro e Sud (Roma), circa 450 dirigenti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3700" y="365125"/>
            <a:ext cx="2511425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3648522" y="6460883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Documento riservato di cui ne è vietata la diffusione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3100" b="1" i="1" dirty="0">
                <a:solidFill>
                  <a:schemeClr val="tx1"/>
                </a:solidFill>
                <a:latin typeface="Arial" charset="0"/>
                <a:cs typeface="Arial Unicode MS" charset="0"/>
              </a:rPr>
              <a:t>Procedura di Selezione (solo ad uso interno) 2/</a:t>
            </a:r>
            <a:r>
              <a:rPr lang="it-IT" sz="3100" b="1" i="1" dirty="0" err="1">
                <a:solidFill>
                  <a:schemeClr val="tx1"/>
                </a:solidFill>
                <a:latin typeface="Arial" charset="0"/>
                <a:cs typeface="Arial Unicode MS" charset="0"/>
              </a:rPr>
              <a:t>2</a:t>
            </a:r>
            <a:endParaRPr lang="it-IT" sz="3100" b="1" i="1" dirty="0">
              <a:solidFill>
                <a:schemeClr val="tx1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38200" y="1785938"/>
            <a:ext cx="10515600" cy="4351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La selezione avverrà tramite due canali. Uno nazionale ed uno territoriale.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defRPr/>
            </a:pPr>
            <a:endParaRPr lang="it-IT" sz="2200" dirty="0" smtClean="0">
              <a:solidFill>
                <a:schemeClr val="tx1"/>
              </a:solidFill>
              <a:latin typeface="Arial" panose="020B0604020202020204" pitchFamily="34" charset="0"/>
              <a:cs typeface="Arial Unicode MS" panose="020B0604020202020204" pitchFamily="34" charset="-128"/>
            </a:endParaRP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Il canale nazionale vedrà impegnato il Coordinamento Giovani nelle attività  di realizzazione di un </a:t>
            </a:r>
            <a:r>
              <a:rPr lang="it-IT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data base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 contenente nome, cognome, azienda dei candidati e tutte le informazioni pubbliche reperibili su internet o tramite le associazioni territoriali.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defRPr/>
            </a:pPr>
            <a:endParaRPr lang="it-IT" sz="2200" dirty="0" smtClean="0">
              <a:solidFill>
                <a:schemeClr val="tx1"/>
              </a:solidFill>
              <a:latin typeface="Arial" panose="020B0604020202020204" pitchFamily="34" charset="0"/>
              <a:cs typeface="Arial Unicode MS" panose="020B0604020202020204" pitchFamily="34" charset="-128"/>
            </a:endParaRP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Il canale territoriale vedrà coinvolti le sedi territoriali con tutti gli iscritti a </a:t>
            </a:r>
            <a:r>
              <a:rPr lang="it-IT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Federmanager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, in quanto sarà loro richiesto di segnalare i più meritevoli sulla base della conoscenza diretta dei potenziali candidato e degli iscritti. La segnalazione va corredata con il CV del candidato e di una lettera di referenza del perché lo si segnala.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3700" y="365125"/>
            <a:ext cx="2511425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3648522" y="6460883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Documento riservato di cui ne è vietata la diffusione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3100" b="1" i="1" dirty="0">
                <a:solidFill>
                  <a:schemeClr val="tx1"/>
                </a:solidFill>
                <a:latin typeface="Arial" charset="0"/>
                <a:cs typeface="Arial Unicode MS" charset="0"/>
              </a:rPr>
              <a:t>Dettaglio procedura di </a:t>
            </a:r>
            <a:r>
              <a:rPr lang="it-IT" sz="3100" b="1" i="1" dirty="0" smtClean="0">
                <a:solidFill>
                  <a:schemeClr val="tx1"/>
                </a:solidFill>
                <a:latin typeface="Arial" charset="0"/>
                <a:cs typeface="Arial Unicode MS" charset="0"/>
              </a:rPr>
              <a:t>Selezione</a:t>
            </a:r>
            <a:endParaRPr lang="it-IT" sz="3100" b="1" i="1" dirty="0">
              <a:solidFill>
                <a:schemeClr val="tx1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38200" y="1643050"/>
            <a:ext cx="10515600" cy="4351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Ciascun responsabile di macro-area, insieme ai giovani del Coordinamento delle territoriali di riferimento, si occuperà di popolare il </a:t>
            </a:r>
            <a:r>
              <a:rPr lang="it-IT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data base 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dei giovani iscritti a </a:t>
            </a:r>
            <a:r>
              <a:rPr lang="it-IT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Federmanager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 tramite accesso a fonti aperte e pubbliche. 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L’obiettivo è di avere da ogni macro area, dopo la prima fase di valutazione, almeno il 5% di profili idonei per la fase finale di selezione. I </a:t>
            </a:r>
            <a:r>
              <a:rPr lang="it-IT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data base 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così creati da ogni Area saranno oggetto di un ulteriore valutazione da parte dei componenti delle altre macro aree in modo da uniformare ulteriormente il criterio di selezione e garantire la massima trasparenza nella individuazione dei profili più meritevoli. 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I candidati selezionati saranno informati che sono stati inseriti nella </a:t>
            </a:r>
            <a:r>
              <a:rPr lang="it-IT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short list 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del Premio Giovane Dirigente 2018, e verranno invitati a fornire informazioni di maggior dettaglio sul loro CV e risultati. 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I CV ricevuti saranno condivisi con la Società di Executive </a:t>
            </a:r>
            <a:r>
              <a:rPr lang="it-IT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Search</a:t>
            </a: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 partner e le sue rispettive sedi per un esame dettagliato e successiva intervista.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L’obiettivo è premiare 10 dirigenti</a:t>
            </a:r>
            <a:endParaRPr lang="it-IT" sz="2400" dirty="0" smtClean="0">
              <a:solidFill>
                <a:schemeClr val="tx1"/>
              </a:solidFill>
              <a:latin typeface="Times New Roman" panose="02020603050405020304" pitchFamily="18" charset="0"/>
              <a:cs typeface="Arial Unicode MS" panose="020B0604020202020204" pitchFamily="34" charset="-128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3700" y="365125"/>
            <a:ext cx="2511425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3648522" y="6460883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Documento riservato di cui ne è vietata la diffusione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810382" y="357166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3100" b="1" i="1" dirty="0">
                <a:solidFill>
                  <a:schemeClr val="tx1"/>
                </a:solidFill>
                <a:latin typeface="Arial" charset="0"/>
                <a:cs typeface="Arial Unicode MS" charset="0"/>
              </a:rPr>
              <a:t>Popolamento Database Giovani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3700" y="365125"/>
            <a:ext cx="2511425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71525" y="1171575"/>
            <a:ext cx="10515600" cy="4351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 Unicode MS" panose="020B0604020202020204" pitchFamily="34" charset="-128"/>
            </a:endParaRP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Il data base che si andrà a creare avrà almeno i seguenti campi: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endParaRPr lang="it-IT" sz="2200" dirty="0" smtClean="0">
              <a:solidFill>
                <a:schemeClr val="tx1"/>
              </a:solidFill>
              <a:latin typeface="Arial" panose="020B0604020202020204" pitchFamily="34" charset="0"/>
              <a:cs typeface="Arial Unicode MS" panose="020B0604020202020204" pitchFamily="34" charset="-128"/>
            </a:endParaRP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Azienda Attuale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Ruolo in Azienda (CFO, CIO, etc.)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Settore dell’azienda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Percorso di studi (Università, Master, etc.)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Esperienze lavoro all’estero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Altre certificazioni (PMI, CFA, ACCA …)</a:t>
            </a:r>
          </a:p>
          <a:p>
            <a:pPr marL="107950" indent="0" algn="just" eaLnBrk="1">
              <a:lnSpc>
                <a:spcPct val="70000"/>
              </a:lnSpc>
              <a:spcBef>
                <a:spcPts val="1000"/>
              </a:spcBef>
              <a:buClr>
                <a:srgbClr val="E6E6E6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it-IT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rPr>
              <a:t>Altri dati (pubblicazioni, ordini professionali, etc.)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648522" y="6460883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Documento riservato di cui ne è vietata la diffusione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 Light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809</Words>
  <Application>Microsoft Office PowerPoint</Application>
  <PresentationFormat>Personalizzato</PresentationFormat>
  <Paragraphs>58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Microsoft YaHei</vt:lpstr>
      <vt:lpstr>Arial</vt:lpstr>
      <vt:lpstr>Arial Unicode MS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Premio Giovane Dirigente 2017</dc:title>
  <dc:creator>Boccia, Francesca (Financial&amp;Risk)</dc:creator>
  <cp:lastModifiedBy>Renato Fontana</cp:lastModifiedBy>
  <cp:revision>53</cp:revision>
  <cp:lastPrinted>2018-06-15T10:32:54Z</cp:lastPrinted>
  <dcterms:created xsi:type="dcterms:W3CDTF">2017-04-04T12:13:38Z</dcterms:created>
  <dcterms:modified xsi:type="dcterms:W3CDTF">2018-06-15T10:36:30Z</dcterms:modified>
</cp:coreProperties>
</file>